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9" r:id="rId2"/>
    <p:sldId id="333" r:id="rId3"/>
    <p:sldId id="337" r:id="rId4"/>
    <p:sldId id="320" r:id="rId5"/>
    <p:sldId id="336" r:id="rId6"/>
    <p:sldId id="335" r:id="rId7"/>
    <p:sldId id="33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8165D00-4863-49DE-870A-96D40046BB3A}">
          <p14:sldIdLst>
            <p14:sldId id="289"/>
            <p14:sldId id="333"/>
            <p14:sldId id="337"/>
            <p14:sldId id="320"/>
            <p14:sldId id="336"/>
            <p14:sldId id="335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pos="2201" userDrawn="1">
          <p15:clr>
            <a:srgbClr val="A4A3A4"/>
          </p15:clr>
        </p15:guide>
        <p15:guide id="4" orient="horz" pos="2928">
          <p15:clr>
            <a:srgbClr val="A4A3A4"/>
          </p15:clr>
        </p15:guide>
        <p15:guide id="5" pos="2208">
          <p15:clr>
            <a:srgbClr val="A4A3A4"/>
          </p15:clr>
        </p15:guide>
        <p15:guide id="6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Nicole" initials="BN" lastIdx="0" clrIdx="0">
    <p:extLst>
      <p:ext uri="{19B8F6BF-5375-455C-9EA6-DF929625EA0E}">
        <p15:presenceInfo xmlns:p15="http://schemas.microsoft.com/office/powerpoint/2012/main" userId="S-1-5-21-944211593-3261000795-3384368208-50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D4652"/>
    <a:srgbClr val="FBB234"/>
    <a:srgbClr val="F0B030"/>
    <a:srgbClr val="D9D5B5"/>
    <a:srgbClr val="B2AA7A"/>
    <a:srgbClr val="B49678"/>
    <a:srgbClr val="C1B59F"/>
    <a:srgbClr val="CFC6B5"/>
    <a:srgbClr val="D8D0C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9742" autoAdjust="0"/>
  </p:normalViewPr>
  <p:slideViewPr>
    <p:cSldViewPr>
      <p:cViewPr varScale="1">
        <p:scale>
          <a:sx n="125" d="100"/>
          <a:sy n="125" d="100"/>
        </p:scale>
        <p:origin x="678" y="9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2"/>
    </p:cViewPr>
  </p:sorterViewPr>
  <p:notesViewPr>
    <p:cSldViewPr>
      <p:cViewPr varScale="1">
        <p:scale>
          <a:sx n="63" d="100"/>
          <a:sy n="63" d="100"/>
        </p:scale>
        <p:origin x="-2587" y="-82"/>
      </p:cViewPr>
      <p:guideLst>
        <p:guide orient="horz" pos="2924"/>
        <p:guide pos="2200"/>
        <p:guide pos="2201"/>
        <p:guide orient="horz" pos="2928"/>
        <p:guide pos="220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t" anchorCtr="0" compatLnSpc="1">
            <a:prstTxWarp prst="textNoShape">
              <a:avLst/>
            </a:prstTxWarp>
          </a:bodyPr>
          <a:lstStyle>
            <a:lvl1pPr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44" y="3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t" anchorCtr="0" compatLnSpc="1">
            <a:prstTxWarp prst="textNoShape">
              <a:avLst/>
            </a:prstTxWarp>
          </a:bodyPr>
          <a:lstStyle>
            <a:lvl1pPr algn="r"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31277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b" anchorCtr="0" compatLnSpc="1">
            <a:prstTxWarp prst="textNoShape">
              <a:avLst/>
            </a:prstTxWarp>
          </a:bodyPr>
          <a:lstStyle>
            <a:lvl1pPr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44" y="8831277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b" anchorCtr="0" compatLnSpc="1">
            <a:prstTxWarp prst="textNoShape">
              <a:avLst/>
            </a:prstTxWarp>
          </a:bodyPr>
          <a:lstStyle>
            <a:lvl1pPr algn="r" defTabSz="929711">
              <a:defRPr sz="1000">
                <a:cs typeface="+mn-cs"/>
              </a:defRPr>
            </a:lvl1pPr>
          </a:lstStyle>
          <a:p>
            <a:pPr>
              <a:defRPr/>
            </a:pPr>
            <a:fld id="{2525E382-DAE1-4B44-BF26-20A9F2CF85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154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t" anchorCtr="0" compatLnSpc="1">
            <a:prstTxWarp prst="textNoShape">
              <a:avLst/>
            </a:prstTxWarp>
          </a:bodyPr>
          <a:lstStyle>
            <a:lvl1pPr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44" y="3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t" anchorCtr="0" compatLnSpc="1">
            <a:prstTxWarp prst="textNoShape">
              <a:avLst/>
            </a:prstTxWarp>
          </a:bodyPr>
          <a:lstStyle>
            <a:lvl1pPr algn="r"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430"/>
            <a:ext cx="5607678" cy="418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31277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b" anchorCtr="0" compatLnSpc="1">
            <a:prstTxWarp prst="textNoShape">
              <a:avLst/>
            </a:prstTxWarp>
          </a:bodyPr>
          <a:lstStyle>
            <a:lvl1pPr defTabSz="929711">
              <a:defRPr sz="10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44" y="8831277"/>
            <a:ext cx="3038161" cy="46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51" tIns="46523" rIns="93051" bIns="46523" numCol="1" anchor="b" anchorCtr="0" compatLnSpc="1">
            <a:prstTxWarp prst="textNoShape">
              <a:avLst/>
            </a:prstTxWarp>
          </a:bodyPr>
          <a:lstStyle>
            <a:lvl1pPr algn="r" defTabSz="929711">
              <a:defRPr sz="1000">
                <a:cs typeface="+mn-cs"/>
              </a:defRPr>
            </a:lvl1pPr>
          </a:lstStyle>
          <a:p>
            <a:pPr>
              <a:defRPr/>
            </a:pPr>
            <a:fld id="{80B31A5C-3348-41BA-8512-70811E876B6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40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6858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711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8888" indent="-288033" defTabSz="929711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2137" indent="-230429" defTabSz="929711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2992" indent="-230429" defTabSz="929711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3845" indent="-230429" defTabSz="929711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4700" indent="-230429" defTabSz="9297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5555" indent="-230429" defTabSz="9297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6408" indent="-230429" defTabSz="9297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7266" indent="-230429" defTabSz="92971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AF74D9-56C9-4E7D-AA72-1EF0219F421E}" type="slidenum">
              <a:rPr lang="en-CA" sz="1000"/>
              <a:pPr eaLnBrk="1" hangingPunct="1"/>
              <a:t>0</a:t>
            </a:fld>
            <a:endParaRPr lang="en-CA" sz="10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856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1pPr>
            <a:lvl2pPr marL="742699" indent="-285652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2pPr>
            <a:lvl3pPr marL="1142613" indent="-228521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3pPr>
            <a:lvl4pPr marL="1599658" indent="-228521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4pPr>
            <a:lvl5pPr marL="2056705" indent="-228521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5pPr>
            <a:lvl6pPr marL="2513749" indent="-228521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6pPr>
            <a:lvl7pPr marL="2970795" indent="-228521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7pPr>
            <a:lvl8pPr marL="3427840" indent="-228521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8pPr>
            <a:lvl9pPr marL="3884885" indent="-228521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3A6417-FEDC-4EE2-A33B-94DE7C1771C9}" type="slidenum">
              <a:rPr 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1A5C-3348-41BA-8512-70811E876B6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89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NCPS Continued lapse</a:t>
            </a:r>
          </a:p>
          <a:p>
            <a:r>
              <a:rPr lang="en-US" dirty="0" smtClean="0"/>
              <a:t>NCPS </a:t>
            </a:r>
            <a:r>
              <a:rPr lang="en-US" dirty="0"/>
              <a:t>has historically lapsed program funding (6.3%-25.5%) even after proceeding with transfers of funding to First Nations Policing Program (FNPP) and other programs. Without those transfers the revised NCPS lapses would have been significantly higher (10.2%-30.1%).   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of developing a framework to address this pattern of recurring lapse </a:t>
            </a:r>
            <a:endParaRPr lang="en-US" dirty="0" smtClean="0"/>
          </a:p>
          <a:p>
            <a:r>
              <a:rPr lang="en-US" dirty="0" smtClean="0"/>
              <a:t>Risk is the </a:t>
            </a:r>
            <a:r>
              <a:rPr lang="en-US" dirty="0"/>
              <a:t>program may be vulnerable to scrutiny from Central Agencies in the future, including possible re-allocation of funding. 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b="1" dirty="0" smtClean="0"/>
              <a:t>FNPP</a:t>
            </a:r>
          </a:p>
          <a:p>
            <a:r>
              <a:rPr lang="fr-CA" dirty="0" smtClean="0"/>
              <a:t>In-</a:t>
            </a:r>
            <a:r>
              <a:rPr lang="fr-CA" dirty="0" err="1" smtClean="0"/>
              <a:t>year</a:t>
            </a:r>
            <a:r>
              <a:rPr lang="fr-CA" dirty="0" smtClean="0"/>
              <a:t> </a:t>
            </a:r>
            <a:r>
              <a:rPr lang="fr-CA" dirty="0" err="1" smtClean="0"/>
              <a:t>transfers</a:t>
            </a:r>
            <a:r>
              <a:rPr lang="fr-CA" dirty="0" smtClean="0"/>
              <a:t> to RCMP for FNPP </a:t>
            </a:r>
            <a:r>
              <a:rPr lang="fr-CA" b="1" dirty="0" err="1"/>
              <a:t>approx</a:t>
            </a:r>
            <a:r>
              <a:rPr lang="fr-CA" dirty="0" smtClean="0"/>
              <a:t>.  $40M-$45M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dirty="0" smtClean="0"/>
              <a:t>New G&amp;C Programs</a:t>
            </a:r>
          </a:p>
          <a:p>
            <a:pPr marL="0" indent="0">
              <a:buNone/>
            </a:pPr>
            <a:r>
              <a:rPr lang="fr-CA" dirty="0" smtClean="0"/>
              <a:t>National </a:t>
            </a:r>
            <a:r>
              <a:rPr lang="fr-CA" dirty="0" err="1" smtClean="0"/>
              <a:t>Disaster</a:t>
            </a:r>
            <a:r>
              <a:rPr lang="fr-CA" dirty="0" smtClean="0"/>
              <a:t> Mitigation Program (NDMP) – ME (Contributions)</a:t>
            </a:r>
          </a:p>
          <a:p>
            <a:pPr marL="0" indent="0">
              <a:buNone/>
            </a:pPr>
            <a:r>
              <a:rPr lang="fr-CA" dirty="0" smtClean="0"/>
              <a:t>Moncton </a:t>
            </a:r>
            <a:r>
              <a:rPr lang="fr-CA" dirty="0" err="1" smtClean="0"/>
              <a:t>Memorial</a:t>
            </a:r>
            <a:r>
              <a:rPr lang="fr-CA" dirty="0" smtClean="0"/>
              <a:t> - SUPPS A (Grants)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1A5C-3348-41BA-8512-70811E876B6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25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1A5C-3348-41BA-8512-70811E876B6B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25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31A5C-3348-41BA-8512-70811E876B6B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99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ChangeArrowheads="1"/>
          </p:cNvSpPr>
          <p:nvPr userDrawn="1"/>
        </p:nvSpPr>
        <p:spPr bwMode="auto">
          <a:xfrm>
            <a:off x="3317875" y="2057400"/>
            <a:ext cx="5292725" cy="2514600"/>
          </a:xfrm>
          <a:prstGeom prst="rect">
            <a:avLst/>
          </a:prstGeom>
          <a:solidFill>
            <a:srgbClr val="3E4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3" name="Picture 45" descr="WordMark_Bl_Rd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48400"/>
            <a:ext cx="15732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6" descr="PS FIP Medium 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9718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9" descr="Fotosearch_k0175283 2x2 72 dpi squar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335338"/>
            <a:ext cx="12477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67"/>
          <p:cNvGrpSpPr>
            <a:grpSpLocks/>
          </p:cNvGrpSpPr>
          <p:nvPr userDrawn="1"/>
        </p:nvGrpSpPr>
        <p:grpSpPr bwMode="auto">
          <a:xfrm>
            <a:off x="533400" y="1668463"/>
            <a:ext cx="2922588" cy="2903537"/>
            <a:chOff x="336" y="1051"/>
            <a:chExt cx="1841" cy="1829"/>
          </a:xfrm>
        </p:grpSpPr>
        <p:pic>
          <p:nvPicPr>
            <p:cNvPr id="7" name="Picture 56" descr="iStock_000001807908 2 x 2 square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" y="2101"/>
              <a:ext cx="786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7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051"/>
              <a:ext cx="1606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60" descr="shutterstock_9199570 2x2 square"/>
            <p:cNvPicPr>
              <a:picLocks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" y="1296"/>
              <a:ext cx="786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1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62"/>
              <a:ext cx="1841" cy="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Line 62"/>
            <p:cNvSpPr>
              <a:spLocks noChangeShapeType="1"/>
            </p:cNvSpPr>
            <p:nvPr userDrawn="1"/>
          </p:nvSpPr>
          <p:spPr bwMode="auto">
            <a:xfrm>
              <a:off x="336" y="1152"/>
              <a:ext cx="1829" cy="0"/>
            </a:xfrm>
            <a:prstGeom prst="line">
              <a:avLst/>
            </a:prstGeom>
            <a:noFill/>
            <a:ln w="3175">
              <a:solidFill>
                <a:srgbClr val="F8AD4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pic>
          <p:nvPicPr>
            <p:cNvPr id="12" name="Picture 63" descr="shutterstock_1412996 2x2 72dpi square"/>
            <p:cNvPicPr>
              <a:picLocks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8" y="1296"/>
              <a:ext cx="78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65"/>
            <p:cNvSpPr>
              <a:spLocks noChangeArrowheads="1"/>
            </p:cNvSpPr>
            <p:nvPr userDrawn="1"/>
          </p:nvSpPr>
          <p:spPr bwMode="auto">
            <a:xfrm>
              <a:off x="336" y="1296"/>
              <a:ext cx="103" cy="1584"/>
            </a:xfrm>
            <a:prstGeom prst="rect">
              <a:avLst/>
            </a:prstGeom>
            <a:solidFill>
              <a:srgbClr val="F0B0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B2B2B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724878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A175-FDB7-46DF-B49B-EF5A5283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7611"/>
      </p:ext>
    </p:extLst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96838"/>
            <a:ext cx="2120900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96838"/>
            <a:ext cx="6213475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2364-C5CC-4F1B-A002-F2821362A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6147"/>
      </p:ext>
    </p:extLst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6838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CB81-C3B3-4528-955C-EBFC3E84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49679"/>
      </p:ext>
    </p:extLst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6838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6F567-F6AC-41D6-8AAA-3FB36C062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41647"/>
      </p:ext>
    </p:extLst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8FCE-11CB-422A-99D5-D542EAAFD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00285"/>
      </p:ext>
    </p:extLst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668E-679A-4991-A970-869CCF14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22855"/>
      </p:ext>
    </p:extLst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B017-226C-4E69-B260-5F447FF9F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40216"/>
      </p:ext>
    </p:extLst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BF0E3-F050-4660-8EBA-EA3AE317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11396"/>
      </p:ext>
    </p:extLst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B69A-3AC8-4128-8419-4C4C969E1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69342"/>
      </p:ext>
    </p:extLst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9530-CEC6-4209-A0F8-E35DF0184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71637"/>
      </p:ext>
    </p:extLst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F21F-3F18-4653-B965-CBCBC8F48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47736"/>
      </p:ext>
    </p:extLst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30C8-9DFD-4CBD-B5EB-C75358E8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9385"/>
      </p:ext>
    </p:extLst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0200" y="6461125"/>
            <a:ext cx="21336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77777"/>
                </a:solidFill>
                <a:cs typeface="+mn-cs"/>
              </a:defRPr>
            </a:lvl1pPr>
          </a:lstStyle>
          <a:p>
            <a:pPr>
              <a:defRPr/>
            </a:pPr>
            <a:fld id="{703BE984-754C-4BD7-8F0F-CB2AA15E0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38" descr="PS FIP Medium 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80188"/>
            <a:ext cx="1892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96838"/>
            <a:ext cx="8229600" cy="838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49"/>
          <p:cNvSpPr>
            <a:spLocks noChangeArrowheads="1"/>
          </p:cNvSpPr>
          <p:nvPr userDrawn="1"/>
        </p:nvSpPr>
        <p:spPr bwMode="auto">
          <a:xfrm>
            <a:off x="0" y="0"/>
            <a:ext cx="8126413" cy="990600"/>
          </a:xfrm>
          <a:prstGeom prst="rect">
            <a:avLst/>
          </a:prstGeom>
          <a:solidFill>
            <a:srgbClr val="3E4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031" name="Group 81"/>
          <p:cNvGrpSpPr>
            <a:grpSpLocks/>
          </p:cNvGrpSpPr>
          <p:nvPr userDrawn="1"/>
        </p:nvGrpSpPr>
        <p:grpSpPr bwMode="auto">
          <a:xfrm>
            <a:off x="7162800" y="1035050"/>
            <a:ext cx="1936750" cy="228600"/>
            <a:chOff x="1341" y="1495"/>
            <a:chExt cx="2094" cy="261"/>
          </a:xfrm>
        </p:grpSpPr>
        <p:pic>
          <p:nvPicPr>
            <p:cNvPr id="1037" name="Picture 82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1" y="1495"/>
              <a:ext cx="1826" cy="1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38" name="Picture 83"/>
            <p:cNvPicPr>
              <a:picLocks noChangeAspect="1" noChangeArrowheads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1" y="1621"/>
              <a:ext cx="209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9" name="Line 84"/>
            <p:cNvSpPr>
              <a:spLocks noChangeShapeType="1"/>
            </p:cNvSpPr>
            <p:nvPr userDrawn="1"/>
          </p:nvSpPr>
          <p:spPr bwMode="auto">
            <a:xfrm>
              <a:off x="1345" y="1611"/>
              <a:ext cx="2080" cy="0"/>
            </a:xfrm>
            <a:prstGeom prst="line">
              <a:avLst/>
            </a:prstGeom>
            <a:noFill/>
            <a:ln w="3175">
              <a:solidFill>
                <a:srgbClr val="F8AD4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32" name="Group 89"/>
          <p:cNvGrpSpPr>
            <a:grpSpLocks/>
          </p:cNvGrpSpPr>
          <p:nvPr userDrawn="1"/>
        </p:nvGrpSpPr>
        <p:grpSpPr bwMode="auto">
          <a:xfrm>
            <a:off x="8143875" y="0"/>
            <a:ext cx="1000125" cy="989013"/>
            <a:chOff x="464" y="1296"/>
            <a:chExt cx="1600" cy="1583"/>
          </a:xfrm>
        </p:grpSpPr>
        <p:pic>
          <p:nvPicPr>
            <p:cNvPr id="1033" name="Picture 85" descr="iStock_000001807908 2 x 2 square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" y="2101"/>
              <a:ext cx="786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86" descr="Fotosearch_k0175283 2x2 72 dpi square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8" y="2101"/>
              <a:ext cx="786" cy="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87" descr="shutterstock_9199570 2x2 square"/>
            <p:cNvPicPr>
              <a:picLocks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" y="1296"/>
              <a:ext cx="786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88" descr="shutterstock_1412996 2x2 72dpi square"/>
            <p:cNvPicPr>
              <a:picLocks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8" y="1296"/>
              <a:ext cx="78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ransition spd="med" advClick="0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9pPr>
    </p:titleStyle>
    <p:bodyStyle>
      <a:lvl1pPr marL="292100" indent="-292100" algn="l" rtl="0" eaLnBrk="0" fontAlgn="base" hangingPunct="0">
        <a:spcBef>
          <a:spcPct val="35000"/>
        </a:spcBef>
        <a:spcAft>
          <a:spcPct val="0"/>
        </a:spcAft>
        <a:buClr>
          <a:srgbClr val="3E414C"/>
        </a:buClr>
        <a:buSzPct val="85000"/>
        <a:buFont typeface="Arial" charset="0"/>
        <a:buChar char="●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688975" indent="-231775" algn="l" rtl="0" eaLnBrk="0" fontAlgn="base" hangingPunct="0">
        <a:spcBef>
          <a:spcPct val="35000"/>
        </a:spcBef>
        <a:spcAft>
          <a:spcPct val="0"/>
        </a:spcAft>
        <a:buClr>
          <a:srgbClr val="3E414C"/>
        </a:buClr>
        <a:buSzPct val="85000"/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35000"/>
        </a:spcBef>
        <a:spcAft>
          <a:spcPct val="0"/>
        </a:spcAft>
        <a:buClr>
          <a:srgbClr val="3E414C"/>
        </a:buClr>
        <a:buSzPct val="70000"/>
        <a:buFont typeface="Arial" charset="0"/>
        <a:buChar char="●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lr>
          <a:srgbClr val="3E414C"/>
        </a:buClr>
        <a:buSzPct val="85000"/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4414A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4414A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4414A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4414A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4414A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ChangeArrowheads="1"/>
          </p:cNvSpPr>
          <p:nvPr/>
        </p:nvSpPr>
        <p:spPr bwMode="auto">
          <a:xfrm>
            <a:off x="3317875" y="2057400"/>
            <a:ext cx="5292725" cy="2514600"/>
          </a:xfrm>
          <a:prstGeom prst="rect">
            <a:avLst/>
          </a:prstGeom>
          <a:solidFill>
            <a:srgbClr val="3E4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B2B2B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05200" y="2362200"/>
            <a:ext cx="5029200" cy="2133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sz="2000" b="1" dirty="0" smtClean="0">
                <a:solidFill>
                  <a:schemeClr val="bg1"/>
                </a:solidFill>
              </a:rPr>
              <a:t>Public Safety Canada </a:t>
            </a:r>
          </a:p>
          <a:p>
            <a:pPr algn="ctr"/>
            <a:r>
              <a:rPr lang="en-CA" sz="2000" b="1" dirty="0" smtClean="0">
                <a:solidFill>
                  <a:schemeClr val="bg1"/>
                </a:solidFill>
              </a:rPr>
              <a:t>2019-20 Departmental Financial Situation</a:t>
            </a:r>
          </a:p>
          <a:p>
            <a:pPr algn="ctr"/>
            <a:endParaRPr lang="en-CA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CA" sz="1800" b="1" dirty="0" smtClean="0">
                <a:solidFill>
                  <a:schemeClr val="bg1"/>
                </a:solidFill>
              </a:rPr>
              <a:t>Presentation to the Minister</a:t>
            </a:r>
          </a:p>
          <a:p>
            <a:pPr algn="ctr"/>
            <a:endParaRPr lang="en-CA" sz="1800" b="1" dirty="0" smtClean="0">
              <a:solidFill>
                <a:schemeClr val="bg1"/>
              </a:solidFill>
            </a:endParaRPr>
          </a:p>
          <a:p>
            <a:pPr algn="ctr"/>
            <a:endParaRPr lang="en-CA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CA" sz="2200" dirty="0" smtClean="0">
                <a:solidFill>
                  <a:schemeClr val="bg1"/>
                </a:solidFill>
              </a:rPr>
              <a:t/>
            </a:r>
            <a:br>
              <a:rPr lang="en-CA" sz="2200" dirty="0" smtClean="0">
                <a:solidFill>
                  <a:schemeClr val="bg1"/>
                </a:solidFill>
              </a:rPr>
            </a:br>
            <a:endParaRPr lang="en-CA" sz="1600" dirty="0">
              <a:solidFill>
                <a:schemeClr val="bg1"/>
              </a:solidFill>
            </a:endParaRPr>
          </a:p>
        </p:txBody>
      </p:sp>
      <p:pic>
        <p:nvPicPr>
          <p:cNvPr id="15364" name="Picture 4" descr="WordMark_Bl_Rd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48400"/>
            <a:ext cx="15732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PS FIP Medium 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9718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295400" y="914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3904770" y="5246194"/>
            <a:ext cx="2605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fr-CA" sz="1400" b="1" dirty="0" smtClean="0"/>
              <a:t>RDIMS: 3392544</a:t>
            </a:r>
            <a:endParaRPr lang="fr-CA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300" b="1">
                <a:solidFill>
                  <a:srgbClr val="F0B03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12BD7-A4FF-41F3-935B-D95586F1A8BB}" type="slidenum">
              <a:rPr lang="en-US" sz="1000" b="0" smtClean="0">
                <a:solidFill>
                  <a:srgbClr val="777777"/>
                </a:solidFill>
              </a:rPr>
              <a:pPr eaLnBrk="1" hangingPunct="1"/>
              <a:t>1</a:t>
            </a:fld>
            <a:endParaRPr lang="en-US" sz="1000" b="0" smtClean="0">
              <a:solidFill>
                <a:srgbClr val="777777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/>
              <a:t>Outline</a:t>
            </a:r>
            <a:endParaRPr lang="en-CA" dirty="0" smtClean="0"/>
          </a:p>
        </p:txBody>
      </p:sp>
      <p:graphicFrame>
        <p:nvGraphicFramePr>
          <p:cNvPr id="63706" name="Group 2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924512"/>
              </p:ext>
            </p:extLst>
          </p:nvPr>
        </p:nvGraphicFramePr>
        <p:xfrm>
          <a:off x="381000" y="1447800"/>
          <a:ext cx="8351838" cy="2590800"/>
        </p:xfrm>
        <a:graphic>
          <a:graphicData uri="http://schemas.openxmlformats.org/drawingml/2006/table">
            <a:tbl>
              <a:tblPr/>
              <a:tblGrid>
                <a:gridCol w="748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Page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en-CA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C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Main Estimates 2019-20</a:t>
                      </a:r>
                      <a:endParaRPr kumimoji="0" lang="en-CA" sz="16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C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Main Estimates 2019-20 - Vote 5 Grants &amp; Contributions</a:t>
                      </a:r>
                      <a:endParaRPr kumimoji="0" lang="en-CA" sz="16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C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Supplementary Estimates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CA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Sunsetter</a:t>
                      </a:r>
                      <a:r>
                        <a:rPr kumimoji="0" lang="en-C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Funding - Ends in 2019-20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C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Delegation of Financial Signing Authority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B91F0F"/>
                        </a:buClr>
                        <a:buSzPct val="8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20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38257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89658"/>
            <a:ext cx="3710889" cy="27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F31946-F063-4A03-B1CC-25E114AFC47A}" type="slidenum">
              <a:rPr lang="en-US" sz="1000" smtClean="0">
                <a:solidFill>
                  <a:srgbClr val="777777"/>
                </a:solidFill>
              </a:rPr>
              <a:pPr eaLnBrk="1" hangingPunct="1"/>
              <a:t>2</a:t>
            </a:fld>
            <a:endParaRPr lang="en-US" sz="1000" smtClean="0">
              <a:solidFill>
                <a:srgbClr val="777777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6838"/>
            <a:ext cx="8229600" cy="838200"/>
          </a:xfrm>
        </p:spPr>
        <p:txBody>
          <a:bodyPr/>
          <a:lstStyle/>
          <a:p>
            <a:pPr eaLnBrk="1" hangingPunct="1"/>
            <a:r>
              <a:rPr lang="en-CA" dirty="0" smtClean="0"/>
              <a:t>Main Estimates</a:t>
            </a:r>
            <a:r>
              <a:rPr lang="en-CA" dirty="0"/>
              <a:t> </a:t>
            </a:r>
            <a:r>
              <a:rPr lang="en-CA" dirty="0" smtClean="0"/>
              <a:t>2019-20</a:t>
            </a:r>
            <a:endParaRPr lang="en-CA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803137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sz="1400" b="1" dirty="0" smtClean="0"/>
              <a:t>Vote 1 – Operating expenditures (</a:t>
            </a:r>
            <a:r>
              <a:rPr lang="en-CA" sz="1400" b="1" dirty="0"/>
              <a:t>$137.3 </a:t>
            </a:r>
            <a:r>
              <a:rPr lang="en-CA" sz="1400" b="1" dirty="0" smtClean="0"/>
              <a:t>million):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1400" dirty="0" smtClean="0"/>
              <a:t>Main Estimates have increased by 19.2% over the last five years (from $115.2 million in 2014-15 to $137.3 million in 2019-20).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514600"/>
            <a:ext cx="843161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sz="1400" b="1" dirty="0" smtClean="0"/>
              <a:t>Vote </a:t>
            </a:r>
            <a:r>
              <a:rPr lang="en-CA" sz="1400" b="1" dirty="0"/>
              <a:t>5</a:t>
            </a:r>
            <a:r>
              <a:rPr lang="en-CA" sz="1400" b="1" dirty="0" smtClean="0"/>
              <a:t> – Grants &amp; Contributions (</a:t>
            </a:r>
            <a:r>
              <a:rPr lang="en-CA" sz="1400" b="1" dirty="0"/>
              <a:t>$759.2 </a:t>
            </a:r>
            <a:r>
              <a:rPr lang="en-CA" sz="1400" b="1" dirty="0" smtClean="0"/>
              <a:t>million):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1400" dirty="0" smtClean="0"/>
              <a:t>Main Estimates have decreased by 23.5% over the last five years (from $993.0 million in  2014-15 to $759.2 million in 2019-20).  This is mainly related to temporary fluctuations in the timing of payments to be issued to provinces and territories for the Disaster Financial Assistance Arrangements (DFAA) program.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295400"/>
            <a:ext cx="5977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The Department manages two (2) voted appropriations:</a:t>
            </a:r>
            <a:endParaRPr lang="en-CA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474768"/>
            <a:ext cx="39327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baseline="30000" dirty="0" smtClean="0"/>
              <a:t>1</a:t>
            </a:r>
            <a:r>
              <a:rPr lang="en-CA" sz="900" dirty="0" smtClean="0"/>
              <a:t> Vote 1 - Personnel expenditures represent 1,136 FTEs</a:t>
            </a:r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39851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CA" b="1" dirty="0" smtClean="0"/>
              <a:t>2019-20 Main Estimates by Vote and Statutory Grant</a:t>
            </a:r>
            <a:endParaRPr lang="en-CA" b="1" dirty="0"/>
          </a:p>
        </p:txBody>
      </p:sp>
      <p:sp>
        <p:nvSpPr>
          <p:cNvPr id="13" name="Rectangle 12"/>
          <p:cNvSpPr/>
          <p:nvPr/>
        </p:nvSpPr>
        <p:spPr>
          <a:xfrm>
            <a:off x="4876800" y="3886200"/>
            <a:ext cx="3619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CA" b="1" dirty="0" smtClean="0"/>
              <a:t>2019-20 Main Estimates by Core Responsibility</a:t>
            </a:r>
            <a:endParaRPr lang="en-CA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514" y="4163199"/>
            <a:ext cx="3260531" cy="231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3755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BB6502-474D-4A36-9C41-CA833B46D60B}" type="slidenum">
              <a:rPr lang="en-US" sz="1000" smtClean="0">
                <a:solidFill>
                  <a:srgbClr val="777777"/>
                </a:solidFill>
              </a:rPr>
              <a:pPr eaLnBrk="1" hangingPunct="1"/>
              <a:t>3</a:t>
            </a:fld>
            <a:endParaRPr lang="en-US" sz="1000" dirty="0" smtClean="0">
              <a:solidFill>
                <a:srgbClr val="777777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6838"/>
            <a:ext cx="7924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CA" sz="2200" dirty="0"/>
              <a:t>Main Estimates </a:t>
            </a:r>
            <a:r>
              <a:rPr lang="en-CA" sz="2200" dirty="0" smtClean="0">
                <a:solidFill>
                  <a:schemeClr val="tx2"/>
                </a:solidFill>
              </a:rPr>
              <a:t>2019-20 - Vote 5 Grants &amp; Contributions</a:t>
            </a:r>
            <a:endParaRPr lang="en-CA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8273" y="1143000"/>
            <a:ext cx="402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The following table presents the programs funded through PS’ Vote 5 in 2019-20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453" y="4343400"/>
            <a:ext cx="3179354" cy="584775"/>
          </a:xfrm>
          <a:prstGeom prst="rect">
            <a:avLst/>
          </a:prstGeom>
          <a:solidFill>
            <a:srgbClr val="3D465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Total Grants &amp; Contributions</a:t>
            </a:r>
            <a:r>
              <a:rPr lang="fr-CA" sz="1600" b="1" dirty="0" smtClean="0">
                <a:solidFill>
                  <a:schemeClr val="bg1"/>
                </a:solidFill>
              </a:rPr>
              <a:t>: $759,205,353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4" y="1701782"/>
            <a:ext cx="4007393" cy="215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1"/>
            <a:ext cx="4579400" cy="51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05883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F31946-F063-4A03-B1CC-25E114AFC47A}" type="slidenum">
              <a:rPr lang="en-US" sz="1000" smtClean="0">
                <a:solidFill>
                  <a:srgbClr val="777777"/>
                </a:solidFill>
              </a:rPr>
              <a:pPr eaLnBrk="1" hangingPunct="1"/>
              <a:t>4</a:t>
            </a:fld>
            <a:endParaRPr lang="en-US" sz="1000" smtClean="0">
              <a:solidFill>
                <a:srgbClr val="777777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6838"/>
            <a:ext cx="8229600" cy="838200"/>
          </a:xfrm>
        </p:spPr>
        <p:txBody>
          <a:bodyPr/>
          <a:lstStyle/>
          <a:p>
            <a:pPr eaLnBrk="1" hangingPunct="1"/>
            <a:r>
              <a:rPr lang="en-CA" sz="1600" dirty="0" smtClean="0"/>
              <a:t>[Redacted]</a:t>
            </a: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78848581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tx2"/>
                </a:solidFill>
              </a:rPr>
              <a:t>Sunsetter</a:t>
            </a:r>
            <a:r>
              <a:rPr lang="en-CA" dirty="0" smtClean="0">
                <a:solidFill>
                  <a:schemeClr val="tx2"/>
                </a:solidFill>
              </a:rPr>
              <a:t> Funding - Ends in 2019-20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CA8FCE-11CB-422A-99D5-D542EAAFDF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71600"/>
            <a:ext cx="4248860" cy="4654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2438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[Redacted]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1254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spcBef>
                <a:spcPct val="35000"/>
              </a:spcBef>
            </a:pPr>
            <a:r>
              <a:rPr lang="en-CA" dirty="0" smtClean="0">
                <a:solidFill>
                  <a:schemeClr val="tx2"/>
                </a:solidFill>
              </a:rPr>
              <a:t>Delegation of Financial Signing Authority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CA" sz="2000" dirty="0" smtClean="0"/>
          </a:p>
          <a:p>
            <a:pPr lvl="1"/>
            <a:endParaRPr lang="fr-CA" sz="2000" dirty="0"/>
          </a:p>
          <a:p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CA8FCE-11CB-422A-99D5-D542EAAFDF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6336" y="1600200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The Delegation of Financial Signing Authority (DFSA) allows </a:t>
            </a:r>
            <a:r>
              <a:rPr lang="en-US" sz="1600" b="1" dirty="0" smtClean="0"/>
              <a:t>Minister</a:t>
            </a:r>
            <a:r>
              <a:rPr lang="en-US" sz="1600" b="1" dirty="0"/>
              <a:t>s</a:t>
            </a:r>
            <a:r>
              <a:rPr lang="en-US" sz="1600" b="1" dirty="0" smtClean="0"/>
              <a:t> </a:t>
            </a:r>
            <a:r>
              <a:rPr lang="en-US" sz="1600" b="1" dirty="0"/>
              <a:t>to delegate their financial authorities associated with the expenditure process to authorized positions within the </a:t>
            </a:r>
            <a:r>
              <a:rPr lang="en-US" sz="1600" b="1" dirty="0" smtClean="0"/>
              <a:t>Department.</a:t>
            </a:r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The DFSA sets strict limits on approval levels that are consistent with Treasury Board policy and ensures an appropriate segregation of duties within the payment </a:t>
            </a:r>
            <a:r>
              <a:rPr lang="en-US" sz="1600" b="1" dirty="0" smtClean="0"/>
              <a:t>process.</a:t>
            </a:r>
          </a:p>
          <a:p>
            <a:r>
              <a:rPr lang="en-US" sz="1600" b="1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 this manner, the DFSA defines clear accountabilities for the exercise of financial authorities while ensuring that </a:t>
            </a:r>
            <a:r>
              <a:rPr lang="en-US" sz="1600" b="1" dirty="0" smtClean="0"/>
              <a:t>management controls </a:t>
            </a:r>
            <a:r>
              <a:rPr lang="en-US" sz="1600" b="1" dirty="0"/>
              <a:t>are appropriate to the level of </a:t>
            </a:r>
            <a:r>
              <a:rPr lang="en-US" sz="1600" b="1" dirty="0" smtClean="0"/>
              <a:t>risk.</a:t>
            </a:r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Departments are required to provide new Ministers with an updated DFSA for approval within 90 days of a </a:t>
            </a:r>
            <a:r>
              <a:rPr lang="en-US" sz="1600" b="1" dirty="0" smtClean="0"/>
              <a:t>transition.</a:t>
            </a:r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Until the new DFSA is approved, departmental officials will continue to exercise financial authorities that were conferred under the previous </a:t>
            </a:r>
            <a:r>
              <a:rPr lang="en-US" sz="1600" b="1" dirty="0" smtClean="0"/>
              <a:t>DFSA.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65510724"/>
      </p:ext>
    </p:extLst>
  </p:cSld>
  <p:clrMapOvr>
    <a:masterClrMapping/>
  </p:clrMapOvr>
  <p:transition spd="med" advClick="0">
    <p:fade/>
  </p:transition>
</p:sld>
</file>

<file path=ppt/theme/theme1.xml><?xml version="1.0" encoding="utf-8"?>
<a:theme xmlns:a="http://schemas.openxmlformats.org/drawingml/2006/main" name="PS_Deck_template-Teal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S_Deck_template-Teal">
      <a:majorFont>
        <a:latin typeface="Arial Black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B03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66700" marR="0" indent="-2667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B03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66700" marR="0" indent="-2667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S_Deck_template-T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_Deck_template-T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_Deck_template-T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_Deck_template-T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_Deck_template-T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_Deck_template-T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_Deck_template-T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S_Deck_template-Tea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PS_Deck_template-Teal</Template>
  <TotalTime>19695</TotalTime>
  <Words>418</Words>
  <Application>Microsoft Office PowerPoint</Application>
  <PresentationFormat>On-screen Show (4:3)</PresentationFormat>
  <Paragraphs>69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PS_Deck_template-Teal</vt:lpstr>
      <vt:lpstr>PowerPoint Presentation</vt:lpstr>
      <vt:lpstr>Outline</vt:lpstr>
      <vt:lpstr>Main Estimates 2019-20</vt:lpstr>
      <vt:lpstr>Main Estimates 2019-20 - Vote 5 Grants &amp; Contributions</vt:lpstr>
      <vt:lpstr>[Redacted]</vt:lpstr>
      <vt:lpstr>Sunsetter Funding - Ends in 2019-20</vt:lpstr>
      <vt:lpstr>Delegation of Financial Signing Authority</vt:lpstr>
    </vt:vector>
  </TitlesOfParts>
  <Company>PS-SP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FPAR - Deck</dc:title>
  <dc:creator>PS-SP</dc:creator>
  <cp:lastModifiedBy>Brown, Nicole</cp:lastModifiedBy>
  <cp:revision>976</cp:revision>
  <cp:lastPrinted>2019-10-08T20:10:55Z</cp:lastPrinted>
  <dcterms:created xsi:type="dcterms:W3CDTF">2009-08-05T19:04:36Z</dcterms:created>
  <dcterms:modified xsi:type="dcterms:W3CDTF">2020-01-17T19:03:21Z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-1798519459</vt:i4>
  </property>
  <property fmtid="{D5CDD505-2E9C-101B-9397-08002B2CF9AE}" pid="3" name="_NewReviewCycle">
    <vt:lpwstr/>
  </property>
  <property fmtid="{D5CDD505-2E9C-101B-9397-08002B2CF9AE}" pid="4" name="_EmailSubject">
    <vt:lpwstr>Proactive Disclosure of the Minister's Transition Book - CMB Chapter</vt:lpwstr>
  </property>
  <property fmtid="{D5CDD505-2E9C-101B-9397-08002B2CF9AE}" pid="5" name="_AuthorEmail">
    <vt:lpwstr>nicole.brown4@canada.ca</vt:lpwstr>
  </property>
  <property fmtid="{D5CDD505-2E9C-101B-9397-08002B2CF9AE}" pid="6" name="_AuthorEmailDisplayName">
    <vt:lpwstr>Brown4, Nicole (PS/SP)</vt:lpwstr>
  </property>
  <property fmtid="{D5CDD505-2E9C-101B-9397-08002B2CF9AE}" pid="7" name="_PreviousAdHocReviewCycleID">
    <vt:i4>1163038311</vt:i4>
  </property>
</Properties>
</file>